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56" r:id="rId1"/>
  </p:sldMasterIdLst>
  <p:sldIdLst>
    <p:sldId id="256" r:id="rId2"/>
    <p:sldId id="258" r:id="rId3"/>
    <p:sldId id="259" r:id="rId4"/>
    <p:sldId id="257" r:id="rId5"/>
    <p:sldId id="320" r:id="rId6"/>
    <p:sldId id="294" r:id="rId7"/>
    <p:sldId id="260" r:id="rId8"/>
    <p:sldId id="261" r:id="rId9"/>
    <p:sldId id="262" r:id="rId10"/>
    <p:sldId id="263" r:id="rId11"/>
    <p:sldId id="264" r:id="rId12"/>
    <p:sldId id="265" r:id="rId13"/>
    <p:sldId id="317" r:id="rId14"/>
    <p:sldId id="281" r:id="rId15"/>
    <p:sldId id="266" r:id="rId16"/>
    <p:sldId id="267" r:id="rId17"/>
    <p:sldId id="268" r:id="rId18"/>
    <p:sldId id="269" r:id="rId19"/>
    <p:sldId id="270" r:id="rId20"/>
    <p:sldId id="271" r:id="rId21"/>
    <p:sldId id="275" r:id="rId22"/>
    <p:sldId id="276" r:id="rId23"/>
    <p:sldId id="277" r:id="rId24"/>
    <p:sldId id="278" r:id="rId25"/>
    <p:sldId id="279" r:id="rId26"/>
    <p:sldId id="280" r:id="rId27"/>
    <p:sldId id="295" r:id="rId28"/>
    <p:sldId id="300" r:id="rId29"/>
    <p:sldId id="301" r:id="rId30"/>
    <p:sldId id="284" r:id="rId31"/>
    <p:sldId id="282" r:id="rId32"/>
    <p:sldId id="321" r:id="rId33"/>
    <p:sldId id="283" r:id="rId34"/>
    <p:sldId id="288" r:id="rId35"/>
    <p:sldId id="299" r:id="rId36"/>
    <p:sldId id="285" r:id="rId37"/>
    <p:sldId id="296" r:id="rId38"/>
    <p:sldId id="286" r:id="rId39"/>
    <p:sldId id="287" r:id="rId40"/>
    <p:sldId id="289" r:id="rId41"/>
    <p:sldId id="290" r:id="rId42"/>
    <p:sldId id="291" r:id="rId43"/>
    <p:sldId id="298" r:id="rId44"/>
    <p:sldId id="302" r:id="rId45"/>
    <p:sldId id="303" r:id="rId46"/>
    <p:sldId id="318" r:id="rId47"/>
    <p:sldId id="292" r:id="rId48"/>
    <p:sldId id="304" r:id="rId49"/>
    <p:sldId id="305" r:id="rId50"/>
    <p:sldId id="306" r:id="rId51"/>
    <p:sldId id="307" r:id="rId52"/>
    <p:sldId id="308" r:id="rId53"/>
    <p:sldId id="310" r:id="rId54"/>
    <p:sldId id="314" r:id="rId55"/>
    <p:sldId id="315" r:id="rId56"/>
    <p:sldId id="316" r:id="rId57"/>
    <p:sldId id="311" r:id="rId58"/>
    <p:sldId id="312" r:id="rId59"/>
    <p:sldId id="313" r:id="rId60"/>
    <p:sldId id="319" r:id="rId61"/>
    <p:sldId id="322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216"/>
    <p:restoredTop sz="92920"/>
  </p:normalViewPr>
  <p:slideViewPr>
    <p:cSldViewPr snapToGrid="0" snapToObjects="1">
      <p:cViewPr varScale="1">
        <p:scale>
          <a:sx n="74" d="100"/>
          <a:sy n="74" d="100"/>
        </p:scale>
        <p:origin x="176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059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83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8538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0155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821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12677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4418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39577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68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4524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427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14C90DF4-70BB-414F-8BFF-05A1B7CDE777}" type="datetimeFigureOut">
              <a:rPr lang="en-US" smtClean="0"/>
              <a:t>11/18/19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ECB8DB6-46E1-D349-97F7-EB93095BE9C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8979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7" r:id="rId1"/>
    <p:sldLayoutId id="2147483958" r:id="rId2"/>
    <p:sldLayoutId id="2147483959" r:id="rId3"/>
    <p:sldLayoutId id="2147483960" r:id="rId4"/>
    <p:sldLayoutId id="2147483961" r:id="rId5"/>
    <p:sldLayoutId id="2147483962" r:id="rId6"/>
    <p:sldLayoutId id="2147483963" r:id="rId7"/>
    <p:sldLayoutId id="2147483964" r:id="rId8"/>
    <p:sldLayoutId id="2147483965" r:id="rId9"/>
    <p:sldLayoutId id="2147483966" r:id="rId10"/>
    <p:sldLayoutId id="214748396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celss.iserp.columbia.edu/" TargetMode="External"/><Relationship Id="rId2" Type="http://schemas.openxmlformats.org/officeDocument/2006/relationships/hyperlink" Target="mailto:leo.goldman@columbia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.qualtrics.com/WRAPI/QuestionAPI/classes/Qualtrics%20JavaScript%20Question%20API.html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ualtrics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mturk.com/worker/help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1712.05796" TargetMode="External"/><Relationship Id="rId2" Type="http://schemas.openxmlformats.org/officeDocument/2006/relationships/hyperlink" Target="https://requester.mturk.com/pricing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requester.mturk.com/pricing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mturk.com/tutorial-understanding-requirements-and-qualifications-99a26069fba2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demographics.mturk-tracker.com/#/gender/all" TargetMode="External"/><Relationship Id="rId2" Type="http://schemas.openxmlformats.org/officeDocument/2006/relationships/hyperlink" Target="http://www.ipeirotis.com/wp-content/uploads/2017/12/wsdmf074-difallahA.pdf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requester.mturk.com/developer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CB23C-E2AF-E442-9C26-A9A451207BE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cap="none" dirty="0"/>
              <a:t>Experiments With </a:t>
            </a:r>
            <a:br>
              <a:rPr lang="en-US" cap="none" dirty="0"/>
            </a:br>
            <a:r>
              <a:rPr lang="en-US" cap="none" dirty="0"/>
              <a:t>Qualtrics And Amazon Mechanical Turk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0BBB0B-C76B-F94D-A459-243E4E5FC9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1" y="3159122"/>
            <a:ext cx="10993546" cy="2887717"/>
          </a:xfrm>
        </p:spPr>
        <p:txBody>
          <a:bodyPr>
            <a:normAutofit/>
          </a:bodyPr>
          <a:lstStyle/>
          <a:p>
            <a:r>
              <a:rPr lang="en-US" sz="2400" cap="none" dirty="0">
                <a:solidFill>
                  <a:schemeClr val="bg1"/>
                </a:solidFill>
              </a:rPr>
              <a:t>Leo Goldman</a:t>
            </a:r>
          </a:p>
          <a:p>
            <a:r>
              <a:rPr lang="en-US" cap="none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leo.goldman@columbia.edu</a:t>
            </a:r>
            <a:endParaRPr lang="en-US" cap="none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sz="2400" cap="none" dirty="0">
                <a:solidFill>
                  <a:schemeClr val="bg1"/>
                </a:solidFill>
              </a:rPr>
              <a:t>Columbia Experimental Lab For Social Sciences</a:t>
            </a:r>
          </a:p>
          <a:p>
            <a:r>
              <a:rPr lang="en-US" cap="none" dirty="0">
                <a:solidFill>
                  <a:schemeClr val="accent3">
                    <a:lumMod val="40000"/>
                    <a:lumOff val="6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https://celss.iserp.columbia.edu/</a:t>
            </a:r>
            <a:endParaRPr lang="en-US" cap="none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endParaRPr lang="en-US" cap="none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  <a:p>
            <a:r>
              <a:rPr lang="en-US" cap="none" dirty="0">
                <a:solidFill>
                  <a:schemeClr val="bg1"/>
                </a:solidFill>
              </a:rPr>
              <a:t>Last Update: November 2019</a:t>
            </a:r>
          </a:p>
        </p:txBody>
      </p:sp>
    </p:spTree>
    <p:extLst>
      <p:ext uri="{BB962C8B-B14F-4D97-AF65-F5344CB8AC3E}">
        <p14:creationId xmlns:p14="http://schemas.microsoft.com/office/powerpoint/2010/main" val="1992597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Survey Flow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06FC4A25-083E-AF4E-A430-FB43CD6D1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915" y="2033742"/>
            <a:ext cx="9792169" cy="4101588"/>
          </a:xfrm>
        </p:spPr>
      </p:pic>
    </p:spTree>
    <p:extLst>
      <p:ext uri="{BB962C8B-B14F-4D97-AF65-F5344CB8AC3E}">
        <p14:creationId xmlns:p14="http://schemas.microsoft.com/office/powerpoint/2010/main" val="270452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Survey 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FC5B-F049-FD43-90B3-E80B34CD9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353039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2600" dirty="0"/>
              <a:t>Good for keeping experiment structure organized</a:t>
            </a:r>
          </a:p>
          <a:p>
            <a:pPr lvl="1"/>
            <a:r>
              <a:rPr lang="en-US" sz="2400" dirty="0"/>
              <a:t>(Screening, Treatment, Control)</a:t>
            </a:r>
            <a:endParaRPr lang="en-US" sz="2600" dirty="0"/>
          </a:p>
          <a:p>
            <a:r>
              <a:rPr lang="en-US" sz="2600" dirty="0"/>
              <a:t>Branch Logic</a:t>
            </a:r>
          </a:p>
          <a:p>
            <a:pPr lvl="1"/>
            <a:r>
              <a:rPr lang="en-US" sz="2400" dirty="0"/>
              <a:t>Present questions conditionally (if age &lt; 40, ask this…)</a:t>
            </a:r>
          </a:p>
          <a:p>
            <a:pPr lvl="1"/>
            <a:r>
              <a:rPr lang="en-US" sz="2400" dirty="0"/>
              <a:t>Custom survey ends</a:t>
            </a:r>
          </a:p>
          <a:p>
            <a:r>
              <a:rPr lang="en-US" sz="2600" dirty="0"/>
              <a:t>Randomization</a:t>
            </a:r>
          </a:p>
          <a:p>
            <a:pPr lvl="1"/>
            <a:r>
              <a:rPr lang="en-US" sz="2400" dirty="0"/>
              <a:t>Can randomize subjects’ treatment groups</a:t>
            </a:r>
          </a:p>
          <a:p>
            <a:pPr lvl="1"/>
            <a:r>
              <a:rPr lang="en-US" sz="2400" dirty="0"/>
              <a:t>Can put randomizers within randomizers</a:t>
            </a:r>
          </a:p>
          <a:p>
            <a:pPr lvl="1"/>
            <a:r>
              <a:rPr lang="en-US" sz="2400" dirty="0"/>
              <a:t>Allows subjects to get a random sample from question bank</a:t>
            </a:r>
          </a:p>
          <a:p>
            <a:endParaRPr lang="en-US" sz="2600" dirty="0"/>
          </a:p>
          <a:p>
            <a:pPr lvl="1"/>
            <a:endParaRPr lang="en-US" sz="2400" dirty="0"/>
          </a:p>
          <a:p>
            <a:pPr lvl="1"/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327588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Survey Flow (Screening)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4B770B-89A5-514B-A8FB-B9E10B818A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25" y="2079611"/>
            <a:ext cx="11868749" cy="3898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77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Survey Flow (Screening)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B526AF-C6B0-D54B-B6F8-57E683921D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113" y="2733824"/>
            <a:ext cx="10811774" cy="278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50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Survey Flow (cont.)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1C415B-B2B0-4047-A09C-34052428F4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004" y="1864455"/>
            <a:ext cx="10029992" cy="4769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877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Survey Flow Demo</a:t>
            </a:r>
          </a:p>
        </p:txBody>
      </p:sp>
    </p:spTree>
    <p:extLst>
      <p:ext uri="{BB962C8B-B14F-4D97-AF65-F5344CB8AC3E}">
        <p14:creationId xmlns:p14="http://schemas.microsoft.com/office/powerpoint/2010/main" val="2696072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Embedded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FC5B-F049-FD43-90B3-E80B34CD9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87569"/>
          </a:xfrm>
        </p:spPr>
        <p:txBody>
          <a:bodyPr anchor="t">
            <a:normAutofit/>
          </a:bodyPr>
          <a:lstStyle/>
          <a:p>
            <a:r>
              <a:rPr lang="en-US" sz="2600" dirty="0"/>
              <a:t>Data that is created or “set” at any point during the survey</a:t>
            </a:r>
          </a:p>
          <a:p>
            <a:r>
              <a:rPr lang="en-US" sz="2600" dirty="0"/>
              <a:t>A randomly generated number</a:t>
            </a:r>
          </a:p>
          <a:p>
            <a:pPr lvl="1"/>
            <a:r>
              <a:rPr lang="en-US" sz="2400" dirty="0"/>
              <a:t>Treatment number</a:t>
            </a:r>
          </a:p>
          <a:p>
            <a:pPr lvl="1"/>
            <a:r>
              <a:rPr lang="en-US" sz="2400" dirty="0"/>
              <a:t>Survey ID to keep track of subjects (more on this later with MTurk)</a:t>
            </a:r>
          </a:p>
          <a:p>
            <a:pPr lvl="1"/>
            <a:r>
              <a:rPr lang="en-US" sz="2400" dirty="0"/>
              <a:t>A number to create a probability distribution for questions</a:t>
            </a:r>
          </a:p>
          <a:p>
            <a:r>
              <a:rPr lang="en-US" sz="2600" dirty="0"/>
              <a:t>A value (numeric or otherwise) that is set and inserted into a future question</a:t>
            </a:r>
          </a:p>
          <a:p>
            <a:r>
              <a:rPr lang="en-US" sz="2600" dirty="0"/>
              <a:t>Can be pulled from web or set with JavaScript (more later)</a:t>
            </a:r>
          </a:p>
        </p:txBody>
      </p:sp>
    </p:spTree>
    <p:extLst>
      <p:ext uri="{BB962C8B-B14F-4D97-AF65-F5344CB8AC3E}">
        <p14:creationId xmlns:p14="http://schemas.microsoft.com/office/powerpoint/2010/main" val="790286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Embedded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14758BB-71C1-E24C-B168-7764338CE2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871509"/>
            <a:ext cx="7039217" cy="4986491"/>
          </a:xfrm>
        </p:spPr>
      </p:pic>
    </p:spTree>
    <p:extLst>
      <p:ext uri="{BB962C8B-B14F-4D97-AF65-F5344CB8AC3E}">
        <p14:creationId xmlns:p14="http://schemas.microsoft.com/office/powerpoint/2010/main" val="3879197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Embedded Data/Piped Text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3935B0A-6E4E-C843-BBE4-EC2254B3E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4009" y="2582510"/>
            <a:ext cx="5297991" cy="3175257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DD30A12-F857-FF45-AD72-30FE18342E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92121"/>
            <a:ext cx="6894009" cy="2356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35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Web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1CD74-E3A5-5745-AB8F-17ABC5D1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232265" cy="4145153"/>
          </a:xfrm>
        </p:spPr>
        <p:txBody>
          <a:bodyPr anchor="t">
            <a:normAutofit/>
          </a:bodyPr>
          <a:lstStyle/>
          <a:p>
            <a:r>
              <a:rPr lang="en-US" sz="2400" dirty="0"/>
              <a:t>Can import data and automatically set to Embedded Data from websites.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4150B8-DC23-2545-A0D7-CCCAB655AA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192" y="2628627"/>
            <a:ext cx="3180056" cy="40931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E2D9F4-3A39-A140-A4D5-96A413F2C2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006" y="2628627"/>
            <a:ext cx="7352693" cy="414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17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Today’s 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FC5B-F049-FD43-90B3-E80B34CD9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en-US" sz="2800" dirty="0"/>
              <a:t>Learn about Qualtrics and Mechanical Turk (MTurk)</a:t>
            </a:r>
          </a:p>
          <a:p>
            <a:pPr lvl="1"/>
            <a:r>
              <a:rPr lang="en-US" sz="2400" dirty="0"/>
              <a:t>Understand their pros/cons</a:t>
            </a:r>
          </a:p>
          <a:p>
            <a:r>
              <a:rPr lang="en-US" sz="2800" dirty="0"/>
              <a:t>Learn how to use both</a:t>
            </a:r>
          </a:p>
          <a:p>
            <a:r>
              <a:rPr lang="en-US" sz="2800" dirty="0"/>
              <a:t>Establish a fundamental understanding so that building your experiment is the easy part</a:t>
            </a:r>
          </a:p>
        </p:txBody>
      </p:sp>
    </p:spTree>
    <p:extLst>
      <p:ext uri="{BB962C8B-B14F-4D97-AF65-F5344CB8AC3E}">
        <p14:creationId xmlns:p14="http://schemas.microsoft.com/office/powerpoint/2010/main" val="36870923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JavaScript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1CD74-E3A5-5745-AB8F-17ABC5D1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7"/>
            <a:ext cx="11029616" cy="636445"/>
          </a:xfrm>
        </p:spPr>
        <p:txBody>
          <a:bodyPr anchor="t">
            <a:normAutofit fontScale="92500"/>
          </a:bodyPr>
          <a:lstStyle/>
          <a:p>
            <a:r>
              <a:rPr lang="en-US" sz="2400" dirty="0"/>
              <a:t>JavaScript can help when datasets get larger or the experiment gets more complicated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4540DE9-251D-8840-9E22-85A12C277E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108" y="2816942"/>
            <a:ext cx="3721100" cy="38354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1A58F0-4F33-E14E-AE1A-C96DDFEDD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7929" y="2714113"/>
            <a:ext cx="5406008" cy="404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436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JavaScript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1CD74-E3A5-5745-AB8F-17ABC5D1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21885"/>
            <a:ext cx="11029616" cy="783547"/>
          </a:xfrm>
        </p:spPr>
        <p:txBody>
          <a:bodyPr anchor="t">
            <a:normAutofit fontScale="77500" lnSpcReduction="20000"/>
          </a:bodyPr>
          <a:lstStyle/>
          <a:p>
            <a:r>
              <a:rPr lang="en-US" sz="2400" dirty="0"/>
              <a:t>JavaScript can help when datasets get larger or the experiment gets more complicated</a:t>
            </a:r>
          </a:p>
          <a:p>
            <a:r>
              <a:rPr lang="en-US" sz="2400" dirty="0"/>
              <a:t>Pro Tip: Need to run JavaScript the block before if setting embedded data that will be used immediately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C1E0215-88C4-B346-8FA7-E4E83AE0611C}"/>
              </a:ext>
            </a:extLst>
          </p:cNvPr>
          <p:cNvSpPr/>
          <p:nvPr/>
        </p:nvSpPr>
        <p:spPr>
          <a:xfrm>
            <a:off x="581192" y="6306235"/>
            <a:ext cx="962086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https://s.qualtrics.com/WRAPI/QuestionAPI/classes/Qualtrics%20JavaScript%20Question%20API.html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B523F2-6FF2-0544-8EDE-FB711B3627C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192" y="2817323"/>
            <a:ext cx="10202057" cy="349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531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Getting Your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1CD74-E3A5-5745-AB8F-17ABC5D1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7"/>
            <a:ext cx="11029616" cy="636445"/>
          </a:xfrm>
        </p:spPr>
        <p:txBody>
          <a:bodyPr anchor="t">
            <a:normAutofit/>
          </a:bodyPr>
          <a:lstStyle/>
          <a:p>
            <a:r>
              <a:rPr lang="en-US" sz="2400" dirty="0"/>
              <a:t>Download the raw data as a CSV file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2FCDAB-9CEB-8440-BC1D-D1E11865A7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816942"/>
            <a:ext cx="10997381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7671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Getting Your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1CD74-E3A5-5745-AB8F-17ABC5D1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8"/>
            <a:ext cx="11029616" cy="1506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Pro Tip: Under “More Options” you can</a:t>
            </a:r>
          </a:p>
          <a:p>
            <a:pPr lvl="1"/>
            <a:r>
              <a:rPr lang="en-US" sz="2200" dirty="0"/>
              <a:t>Turn off .zip download (annoying when you’re doing a lot of downloading)</a:t>
            </a:r>
          </a:p>
          <a:p>
            <a:pPr lvl="1"/>
            <a:r>
              <a:rPr lang="en-US" sz="2200" dirty="0"/>
              <a:t>Turn on/off viewing order for surveys with any randomness in order</a:t>
            </a:r>
          </a:p>
        </p:txBody>
      </p:sp>
    </p:spTree>
    <p:extLst>
      <p:ext uri="{BB962C8B-B14F-4D97-AF65-F5344CB8AC3E}">
        <p14:creationId xmlns:p14="http://schemas.microsoft.com/office/powerpoint/2010/main" val="42683814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Getting Your Data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196CEB9-DCDF-D248-9B8A-D596766C39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858" y="2968027"/>
            <a:ext cx="9939242" cy="14976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6790D86-3D7A-9746-94BE-F3ABC5A34E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0858" y="4773824"/>
            <a:ext cx="9939242" cy="1739900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A1AFAB55-6A01-674B-B198-2E094503A353}"/>
              </a:ext>
            </a:extLst>
          </p:cNvPr>
          <p:cNvSpPr txBox="1">
            <a:spLocks/>
          </p:cNvSpPr>
          <p:nvPr/>
        </p:nvSpPr>
        <p:spPr>
          <a:xfrm>
            <a:off x="581193" y="2180498"/>
            <a:ext cx="11029616" cy="15066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All answers, embedded data, meta data (can be a good number of columns)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40257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Getting Your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1CD74-E3A5-5745-AB8F-17ABC5D1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8"/>
            <a:ext cx="11029616" cy="1506600"/>
          </a:xfrm>
        </p:spPr>
        <p:txBody>
          <a:bodyPr anchor="t">
            <a:normAutofit/>
          </a:bodyPr>
          <a:lstStyle/>
          <a:p>
            <a:r>
              <a:rPr lang="en-US" sz="2400" dirty="0"/>
              <a:t>Can also use Qualtrics’ “Reports” Feature</a:t>
            </a:r>
            <a:endParaRPr lang="en-US" sz="22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6141F63-95EC-1B43-93B1-46A28A894A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646045"/>
            <a:ext cx="9832257" cy="396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9186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Getting Your Data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1CD74-E3A5-5745-AB8F-17ABC5D1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17185"/>
            <a:ext cx="4748981" cy="3531447"/>
          </a:xfrm>
        </p:spPr>
        <p:txBody>
          <a:bodyPr anchor="t">
            <a:normAutofit/>
          </a:bodyPr>
          <a:lstStyle/>
          <a:p>
            <a:r>
              <a:rPr lang="en-US" sz="2200" dirty="0"/>
              <a:t>Reports can be nice visually</a:t>
            </a:r>
          </a:p>
          <a:p>
            <a:pPr lvl="1"/>
            <a:r>
              <a:rPr lang="en-US" sz="2000" dirty="0"/>
              <a:t>Can see the survey questions</a:t>
            </a:r>
          </a:p>
          <a:p>
            <a:pPr lvl="1"/>
            <a:r>
              <a:rPr lang="en-US" sz="2000" dirty="0"/>
              <a:t>Default graphs (can change/add more)</a:t>
            </a:r>
          </a:p>
          <a:p>
            <a:r>
              <a:rPr lang="en-US" sz="2200" dirty="0"/>
              <a:t>Not too efficient for large projects with a lot of data</a:t>
            </a:r>
          </a:p>
          <a:p>
            <a:r>
              <a:rPr lang="en-US" sz="2200" dirty="0"/>
              <a:t>Less freedom than downloading raw data into CSV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2E65FE-BEFC-1343-90E7-8264553DD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173" y="2117186"/>
            <a:ext cx="6586179" cy="3234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4375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Getting Your Data Demo</a:t>
            </a:r>
          </a:p>
        </p:txBody>
      </p:sp>
    </p:spTree>
    <p:extLst>
      <p:ext uri="{BB962C8B-B14F-4D97-AF65-F5344CB8AC3E}">
        <p14:creationId xmlns:p14="http://schemas.microsoft.com/office/powerpoint/2010/main" val="13836101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Design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1CD74-E3A5-5745-AB8F-17ABC5D1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8"/>
            <a:ext cx="11029616" cy="4294044"/>
          </a:xfrm>
        </p:spPr>
        <p:txBody>
          <a:bodyPr anchor="t">
            <a:normAutofit/>
          </a:bodyPr>
          <a:lstStyle/>
          <a:p>
            <a:r>
              <a:rPr lang="en-US" sz="2600" dirty="0"/>
              <a:t>Paid accounts have decent flexibility in terms of aesthetics</a:t>
            </a:r>
          </a:p>
          <a:p>
            <a:r>
              <a:rPr lang="en-US" sz="2600" dirty="0"/>
              <a:t>Can remove logos</a:t>
            </a:r>
          </a:p>
          <a:p>
            <a:pPr lvl="1"/>
            <a:r>
              <a:rPr lang="en-US" sz="2400" dirty="0"/>
              <a:t>Maybe you think having “Columbia” on every page will bias participants</a:t>
            </a:r>
          </a:p>
          <a:p>
            <a:r>
              <a:rPr lang="en-US" sz="2600" dirty="0"/>
              <a:t>Can choose from a few themes</a:t>
            </a:r>
          </a:p>
          <a:p>
            <a:r>
              <a:rPr lang="en-US" sz="2600" dirty="0"/>
              <a:t>Add a progress bar</a:t>
            </a:r>
          </a:p>
          <a:p>
            <a:r>
              <a:rPr lang="en-US" sz="2600" dirty="0"/>
              <a:t>Custom CSS</a:t>
            </a:r>
          </a:p>
        </p:txBody>
      </p:sp>
    </p:spTree>
    <p:extLst>
      <p:ext uri="{BB962C8B-B14F-4D97-AF65-F5344CB8AC3E}">
        <p14:creationId xmlns:p14="http://schemas.microsoft.com/office/powerpoint/2010/main" val="10167645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Design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8C58AA-CF3A-274D-9ADD-A8A0B947AE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635" y="1915754"/>
            <a:ext cx="9264730" cy="4750517"/>
          </a:xfrm>
        </p:spPr>
      </p:pic>
    </p:spTree>
    <p:extLst>
      <p:ext uri="{BB962C8B-B14F-4D97-AF65-F5344CB8AC3E}">
        <p14:creationId xmlns:p14="http://schemas.microsoft.com/office/powerpoint/2010/main" val="21156273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What is It?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AA5361D-A131-E44B-BF3E-7D5709D09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456" y="1922432"/>
            <a:ext cx="9315087" cy="4478828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3ACF86A-3BEC-074D-926E-E93D53BD4A36}"/>
              </a:ext>
            </a:extLst>
          </p:cNvPr>
          <p:cNvSpPr/>
          <p:nvPr/>
        </p:nvSpPr>
        <p:spPr>
          <a:xfrm>
            <a:off x="581192" y="6423070"/>
            <a:ext cx="2684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https://www.qualtrics.com/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54573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Questions?!</a:t>
            </a:r>
          </a:p>
        </p:txBody>
      </p:sp>
    </p:spTree>
    <p:extLst>
      <p:ext uri="{BB962C8B-B14F-4D97-AF65-F5344CB8AC3E}">
        <p14:creationId xmlns:p14="http://schemas.microsoft.com/office/powerpoint/2010/main" val="2924519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Amazon Mechanical Turk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1CD74-E3A5-5745-AB8F-17ABC5D1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8"/>
            <a:ext cx="11029616" cy="4058070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3600" dirty="0"/>
              <a:t>“Artificial artificial intelligence”</a:t>
            </a:r>
          </a:p>
        </p:txBody>
      </p:sp>
    </p:spTree>
    <p:extLst>
      <p:ext uri="{BB962C8B-B14F-4D97-AF65-F5344CB8AC3E}">
        <p14:creationId xmlns:p14="http://schemas.microsoft.com/office/powerpoint/2010/main" val="23092771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Amazon Mechanical Turk – What is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7F5BA9-4DC8-3D47-BB7E-6261521DA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440" y="1974191"/>
            <a:ext cx="9681119" cy="4564632"/>
          </a:xfrm>
        </p:spPr>
      </p:pic>
    </p:spTree>
    <p:extLst>
      <p:ext uri="{BB962C8B-B14F-4D97-AF65-F5344CB8AC3E}">
        <p14:creationId xmlns:p14="http://schemas.microsoft.com/office/powerpoint/2010/main" val="32442936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Amazon Mechanical Turk – What is It?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41CD74-E3A5-5745-AB8F-17ABC5D16C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180498"/>
            <a:ext cx="11029616" cy="4308792"/>
          </a:xfrm>
        </p:spPr>
        <p:txBody>
          <a:bodyPr anchor="t">
            <a:normAutofit/>
          </a:bodyPr>
          <a:lstStyle/>
          <a:p>
            <a:r>
              <a:rPr lang="en-US" sz="2200" dirty="0"/>
              <a:t>“MTurk”</a:t>
            </a:r>
          </a:p>
          <a:p>
            <a:r>
              <a:rPr lang="en-US" sz="2200" dirty="0"/>
              <a:t>Marketplace for work/tasks (more than 100K workers, more than 2K active)</a:t>
            </a:r>
          </a:p>
          <a:p>
            <a:r>
              <a:rPr lang="en-US" sz="2200" dirty="0"/>
              <a:t>Outsource computer labor to humans</a:t>
            </a:r>
          </a:p>
          <a:p>
            <a:pPr lvl="1"/>
            <a:r>
              <a:rPr lang="en-US" sz="2000" dirty="0"/>
              <a:t>Named after 18</a:t>
            </a:r>
            <a:r>
              <a:rPr lang="en-US" sz="2000" baseline="30000" dirty="0"/>
              <a:t>th</a:t>
            </a:r>
            <a:r>
              <a:rPr lang="en-US" sz="2000" dirty="0"/>
              <a:t> century, “The Turk,” a chess robot that was actually controlled by a chess master</a:t>
            </a:r>
          </a:p>
          <a:p>
            <a:pPr lvl="1"/>
            <a:r>
              <a:rPr lang="en-US" sz="2000" dirty="0"/>
              <a:t>Used largely to create labeled data for machine learning</a:t>
            </a:r>
          </a:p>
          <a:p>
            <a:r>
              <a:rPr lang="en-US" sz="2200" dirty="0"/>
              <a:t>Tasks range from several seconds (identify photo) to hour-long surveys (maybe yours!)</a:t>
            </a:r>
          </a:p>
          <a:p>
            <a:r>
              <a:rPr lang="en-US" sz="2200" dirty="0"/>
              <a:t>Compensation ranges from $0.01/task to above minimum wage</a:t>
            </a:r>
          </a:p>
          <a:p>
            <a:r>
              <a:rPr lang="en-US" sz="2200" dirty="0"/>
              <a:t>Open to almost anyone with an Amazon account</a:t>
            </a:r>
          </a:p>
          <a:p>
            <a:r>
              <a:rPr lang="en-US" sz="2200" dirty="0"/>
              <a:t>Not really regulated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2309C9-6495-7848-BE5C-8F01EDED1498}"/>
              </a:ext>
            </a:extLst>
          </p:cNvPr>
          <p:cNvSpPr/>
          <p:nvPr/>
        </p:nvSpPr>
        <p:spPr>
          <a:xfrm>
            <a:off x="581191" y="6371302"/>
            <a:ext cx="39908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https://www.mturk.com/worker/help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8908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Vocabulary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232266" cy="4500523"/>
          </a:xfrm>
        </p:spPr>
        <p:txBody>
          <a:bodyPr anchor="t">
            <a:normAutofit lnSpcReduction="10000"/>
          </a:bodyPr>
          <a:lstStyle/>
          <a:p>
            <a:r>
              <a:rPr lang="en-US" sz="2600" dirty="0"/>
              <a:t>Workers and Requesters</a:t>
            </a:r>
          </a:p>
          <a:p>
            <a:r>
              <a:rPr lang="en-US" sz="2600" dirty="0"/>
              <a:t>Human Intelligence Tasks, or “HITs”</a:t>
            </a:r>
          </a:p>
          <a:p>
            <a:r>
              <a:rPr lang="en-US" sz="2600" dirty="0"/>
              <a:t>Reward (Show-Up/Completion Fee)</a:t>
            </a:r>
          </a:p>
          <a:p>
            <a:pPr lvl="1"/>
            <a:r>
              <a:rPr lang="en-US" sz="2200" dirty="0"/>
              <a:t>Baseline amount being offered for completion of a task</a:t>
            </a:r>
          </a:p>
          <a:p>
            <a:r>
              <a:rPr lang="en-US" sz="2400" dirty="0"/>
              <a:t>Bonus</a:t>
            </a:r>
          </a:p>
          <a:p>
            <a:pPr lvl="1"/>
            <a:r>
              <a:rPr lang="en-US" sz="2200" dirty="0"/>
              <a:t>Additional compensation being offered based on performance</a:t>
            </a:r>
          </a:p>
          <a:p>
            <a:pPr lvl="1"/>
            <a:r>
              <a:rPr lang="en-US" sz="2200" dirty="0"/>
              <a:t>Payment can be primarily based on bonus</a:t>
            </a:r>
          </a:p>
          <a:p>
            <a:r>
              <a:rPr lang="en-US" sz="2400" dirty="0"/>
              <a:t>Batch</a:t>
            </a:r>
          </a:p>
          <a:p>
            <a:pPr lvl="1"/>
            <a:r>
              <a:rPr lang="en-US" sz="2200" dirty="0"/>
              <a:t>Requester creates a batch of HITs</a:t>
            </a:r>
          </a:p>
          <a:p>
            <a:pPr lvl="1"/>
            <a:endParaRPr lang="en-US" sz="22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0002001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Low Wages, High Fees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C0AF1D7-8668-AE47-A61B-60191AB0E994}"/>
              </a:ext>
            </a:extLst>
          </p:cNvPr>
          <p:cNvSpPr txBox="1">
            <a:spLocks/>
          </p:cNvSpPr>
          <p:nvPr/>
        </p:nvSpPr>
        <p:spPr>
          <a:xfrm>
            <a:off x="581192" y="2151001"/>
            <a:ext cx="11232266" cy="361437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5ACF595-3BA0-EC4A-A5E8-D1A4A1AC97ED}"/>
              </a:ext>
            </a:extLst>
          </p:cNvPr>
          <p:cNvSpPr/>
          <p:nvPr/>
        </p:nvSpPr>
        <p:spPr>
          <a:xfrm>
            <a:off x="581192" y="5960017"/>
            <a:ext cx="3488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https://requester.mturk.com/pricing</a:t>
            </a:r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0B623C05-D0E5-0343-89EF-C8E90381195F}"/>
              </a:ext>
            </a:extLst>
          </p:cNvPr>
          <p:cNvSpPr txBox="1">
            <a:spLocks/>
          </p:cNvSpPr>
          <p:nvPr/>
        </p:nvSpPr>
        <p:spPr>
          <a:xfrm>
            <a:off x="581192" y="2077259"/>
            <a:ext cx="11232266" cy="388275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Pay can be as low as $0.01/task</a:t>
            </a:r>
          </a:p>
          <a:p>
            <a:r>
              <a:rPr lang="en-US" sz="2600" dirty="0"/>
              <a:t>Amazon takes (high) fees on everything</a:t>
            </a:r>
          </a:p>
          <a:p>
            <a:pPr lvl="1"/>
            <a:r>
              <a:rPr lang="en-US" sz="2400" dirty="0"/>
              <a:t>20% on all rewards and bonuses</a:t>
            </a:r>
          </a:p>
          <a:p>
            <a:pPr lvl="1"/>
            <a:r>
              <a:rPr lang="en-US" sz="2400" dirty="0"/>
              <a:t>Additional 20% on batches with more than 10 assignments (i.e. almost all batches)</a:t>
            </a:r>
          </a:p>
          <a:p>
            <a:pPr lvl="1"/>
            <a:r>
              <a:rPr lang="en-US" sz="2400" dirty="0"/>
              <a:t>Additional fees for advanced worker restriction</a:t>
            </a:r>
          </a:p>
          <a:p>
            <a:r>
              <a:rPr lang="en-US" sz="2600" dirty="0"/>
              <a:t>Research shows median wage ~$2/hour</a:t>
            </a:r>
          </a:p>
          <a:p>
            <a:pPr lvl="1"/>
            <a:r>
              <a:rPr lang="en-US" sz="2400" dirty="0"/>
              <a:t>4% of workers making more than $7.25/hour</a:t>
            </a:r>
          </a:p>
          <a:p>
            <a:r>
              <a:rPr lang="en-US" sz="2600" dirty="0"/>
              <a:t>Average requester pays $11/hour but posts far less work</a:t>
            </a:r>
          </a:p>
          <a:p>
            <a:endParaRPr lang="en-US" sz="2400" dirty="0"/>
          </a:p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51EC6A-B3CB-8941-AA5A-B63ACF8CDF4A}"/>
              </a:ext>
            </a:extLst>
          </p:cNvPr>
          <p:cNvSpPr txBox="1"/>
          <p:nvPr/>
        </p:nvSpPr>
        <p:spPr>
          <a:xfrm>
            <a:off x="581192" y="6344096"/>
            <a:ext cx="95951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A Data-Driven Analysis of Workers' Earnings on Amazon Mechanical Turk (2017)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85617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Worker View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E4C70B4-2F75-9443-9669-59CDF836BA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947" y="2189806"/>
            <a:ext cx="11394105" cy="3914992"/>
          </a:xfrm>
        </p:spPr>
      </p:pic>
    </p:spTree>
    <p:extLst>
      <p:ext uri="{BB962C8B-B14F-4D97-AF65-F5344CB8AC3E}">
        <p14:creationId xmlns:p14="http://schemas.microsoft.com/office/powerpoint/2010/main" val="4777886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Example HIT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73110E4-FE45-B641-B19F-70799B1888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08386" y="1991031"/>
            <a:ext cx="9375227" cy="4643673"/>
          </a:xfrm>
        </p:spPr>
      </p:pic>
    </p:spTree>
    <p:extLst>
      <p:ext uri="{BB962C8B-B14F-4D97-AF65-F5344CB8AC3E}">
        <p14:creationId xmlns:p14="http://schemas.microsoft.com/office/powerpoint/2010/main" val="93610245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Worker View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7E0FB5E-BCA7-7B40-9005-2AE9712D6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21" y="2092735"/>
            <a:ext cx="10406357" cy="4455009"/>
          </a:xfrm>
        </p:spPr>
      </p:pic>
    </p:spTree>
    <p:extLst>
      <p:ext uri="{BB962C8B-B14F-4D97-AF65-F5344CB8AC3E}">
        <p14:creationId xmlns:p14="http://schemas.microsoft.com/office/powerpoint/2010/main" val="16276673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Creating a Batch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0BA974-5DD7-2C4D-A44C-4F8F9C5F7F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10812" y="2002747"/>
            <a:ext cx="8770374" cy="46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66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What is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FC5B-F049-FD43-90B3-E80B34CD9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087569"/>
          </a:xfrm>
        </p:spPr>
        <p:txBody>
          <a:bodyPr anchor="t">
            <a:normAutofit/>
          </a:bodyPr>
          <a:lstStyle/>
          <a:p>
            <a:r>
              <a:rPr lang="en-US" sz="2600" dirty="0"/>
              <a:t>Survey Tool</a:t>
            </a:r>
          </a:p>
          <a:p>
            <a:r>
              <a:rPr lang="en-US" sz="2600" dirty="0"/>
              <a:t>More features/customizable than Survey Monkey, Google Forms</a:t>
            </a:r>
          </a:p>
          <a:p>
            <a:pPr lvl="1"/>
            <a:r>
              <a:rPr lang="en-US" sz="2400" dirty="0"/>
              <a:t>Timing Questions/Clicks</a:t>
            </a:r>
          </a:p>
          <a:p>
            <a:pPr lvl="1"/>
            <a:r>
              <a:rPr lang="en-US" sz="2400" dirty="0"/>
              <a:t>Embedded/Piped Data</a:t>
            </a:r>
          </a:p>
          <a:p>
            <a:pPr lvl="1"/>
            <a:r>
              <a:rPr lang="en-US" sz="2400" dirty="0"/>
              <a:t>Dynamic (Randomization, JavaScript)</a:t>
            </a:r>
          </a:p>
          <a:p>
            <a:r>
              <a:rPr lang="en-US" sz="2600" dirty="0"/>
              <a:t>Available through CELSS*</a:t>
            </a:r>
          </a:p>
          <a:p>
            <a:pPr lvl="1"/>
            <a:r>
              <a:rPr lang="en-US" sz="2400" dirty="0"/>
              <a:t>Licenses (beyond free accounts) start at ~$3,000/year</a:t>
            </a:r>
          </a:p>
          <a:p>
            <a:pPr lvl="1"/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42F71A-94B6-194E-83BB-92711855EBB6}"/>
              </a:ext>
            </a:extLst>
          </p:cNvPr>
          <p:cNvSpPr txBox="1"/>
          <p:nvPr/>
        </p:nvSpPr>
        <p:spPr>
          <a:xfrm>
            <a:off x="581192" y="6540271"/>
            <a:ext cx="10261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*Not yet finalized. CELSS plans to make accounts available to researchers with planned projects by 2020</a:t>
            </a:r>
          </a:p>
        </p:txBody>
      </p:sp>
    </p:spTree>
    <p:extLst>
      <p:ext uri="{BB962C8B-B14F-4D97-AF65-F5344CB8AC3E}">
        <p14:creationId xmlns:p14="http://schemas.microsoft.com/office/powerpoint/2010/main" val="319431887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Creating a Batch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C4F1CD8-E221-F74B-95ED-72CEBCD69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40" y="2180495"/>
            <a:ext cx="10666718" cy="424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43172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Creating a Batch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4D96983-38FD-FB4D-8A13-7A16044C8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676" y="1968913"/>
            <a:ext cx="10864645" cy="4672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589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Creating a Batch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D5E00F-2E08-C141-A6AF-7A1393640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414303"/>
            <a:ext cx="11236205" cy="378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8136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Who Takes My Survey?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42678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Anyone with an Amazon account is eligible by default</a:t>
            </a:r>
          </a:p>
          <a:p>
            <a:r>
              <a:rPr lang="en-US" sz="2600" dirty="0"/>
              <a:t>May be machines trying to complete your HIT</a:t>
            </a:r>
          </a:p>
          <a:p>
            <a:r>
              <a:rPr lang="en-US" sz="2600" dirty="0"/>
              <a:t>Can restrict who takes your survey</a:t>
            </a:r>
          </a:p>
          <a:p>
            <a:pPr lvl="1"/>
            <a:r>
              <a:rPr lang="en-US" sz="2400" dirty="0"/>
              <a:t>Only those in US</a:t>
            </a:r>
          </a:p>
          <a:p>
            <a:pPr lvl="1"/>
            <a:r>
              <a:rPr lang="en-US" sz="2400" dirty="0"/>
              <a:t>No one who has taken one of my surveys before</a:t>
            </a:r>
          </a:p>
          <a:p>
            <a:pPr lvl="1"/>
            <a:r>
              <a:rPr lang="en-US" sz="2400" dirty="0"/>
              <a:t>Only workers with a high HIT Approval Percentage (important)</a:t>
            </a:r>
          </a:p>
          <a:p>
            <a:r>
              <a:rPr lang="en-US" sz="2600" dirty="0"/>
              <a:t>Advanced qualifications and restrictions (expensive)</a:t>
            </a:r>
          </a:p>
          <a:p>
            <a:pPr lvl="1"/>
            <a:r>
              <a:rPr lang="en-US" sz="2400" dirty="0"/>
              <a:t>MTurk Masters (additional 5%)</a:t>
            </a:r>
          </a:p>
          <a:p>
            <a:pPr lvl="1"/>
            <a:r>
              <a:rPr lang="en-US" sz="2400" dirty="0"/>
              <a:t>Restrict by political affiliation ($0.40/worker)</a:t>
            </a:r>
          </a:p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9AF8D81-A035-2F4E-B49F-E687B470D355}"/>
              </a:ext>
            </a:extLst>
          </p:cNvPr>
          <p:cNvSpPr/>
          <p:nvPr/>
        </p:nvSpPr>
        <p:spPr>
          <a:xfrm>
            <a:off x="581192" y="6430297"/>
            <a:ext cx="3488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https://requester.mturk.com/pricing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0831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Who Takes My Survey?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Workers are quick</a:t>
            </a:r>
          </a:p>
          <a:p>
            <a:pPr lvl="1"/>
            <a:r>
              <a:rPr lang="en-US" sz="2400" dirty="0"/>
              <a:t>Can get hundreds of responses in a few hours</a:t>
            </a:r>
          </a:p>
          <a:p>
            <a:pPr lvl="1"/>
            <a:r>
              <a:rPr lang="en-US" sz="2400" dirty="0"/>
              <a:t>Depends on your pay rate, survey, etc.</a:t>
            </a:r>
          </a:p>
          <a:p>
            <a:r>
              <a:rPr lang="en-US" sz="2600" dirty="0"/>
              <a:t>Tradeoff between quality and speed</a:t>
            </a:r>
          </a:p>
          <a:p>
            <a:pPr lvl="1"/>
            <a:r>
              <a:rPr lang="en-US" sz="2400" dirty="0"/>
              <a:t>Ideally you want to restrict to workers with &gt;99% HIT approval</a:t>
            </a:r>
          </a:p>
          <a:p>
            <a:pPr lvl="1"/>
            <a:r>
              <a:rPr lang="en-US" sz="2400" dirty="0"/>
              <a:t>Noticeable difference between &gt;95% and &gt;99% (&gt;97% seems okay)</a:t>
            </a:r>
          </a:p>
          <a:p>
            <a:r>
              <a:rPr lang="en-US" sz="2600" dirty="0"/>
              <a:t>Note that some people may be bad subjects (careless, machines)</a:t>
            </a:r>
          </a:p>
          <a:p>
            <a:pPr lvl="1"/>
            <a:r>
              <a:rPr lang="en-US" sz="2200" dirty="0"/>
              <a:t>Incentive good performance (bonuses for getting certain questions right)</a:t>
            </a:r>
          </a:p>
          <a:p>
            <a:pPr lvl="1"/>
            <a:r>
              <a:rPr lang="en-US" sz="2200" dirty="0"/>
              <a:t>Add questions to see if people are paying attention</a:t>
            </a:r>
          </a:p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26961665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Who Takes My Survey?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3185134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Workers qualifications</a:t>
            </a:r>
          </a:p>
          <a:p>
            <a:pPr lvl="1"/>
            <a:r>
              <a:rPr lang="en-US" sz="2200" dirty="0"/>
              <a:t>Existing ones include HIT Approval Percentage</a:t>
            </a:r>
          </a:p>
          <a:p>
            <a:r>
              <a:rPr lang="en-US" sz="2400" dirty="0"/>
              <a:t>Can create your own</a:t>
            </a:r>
          </a:p>
          <a:p>
            <a:pPr lvl="1"/>
            <a:r>
              <a:rPr lang="en-US" sz="2200" dirty="0"/>
              <a:t>Label for previous workers will let you exclude people who have taken your survey before</a:t>
            </a:r>
          </a:p>
          <a:p>
            <a:pPr lvl="1"/>
            <a:r>
              <a:rPr lang="en-US" sz="2200" dirty="0"/>
              <a:t>Can create any label to filter towards or against certain workers you’ve had</a:t>
            </a:r>
          </a:p>
          <a:p>
            <a:endParaRPr lang="en-US" sz="2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F90D3C-4CE1-FF48-9BAE-71CEB2E25189}"/>
              </a:ext>
            </a:extLst>
          </p:cNvPr>
          <p:cNvSpPr/>
          <p:nvPr/>
        </p:nvSpPr>
        <p:spPr>
          <a:xfrm>
            <a:off x="581192" y="5658781"/>
            <a:ext cx="88135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https://blog.mturk.com/tutorial-understanding-requirements-and-qualifications-99a26069fba2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57406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Demographics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7"/>
            <a:ext cx="11029615" cy="3185134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Primarily workers in US and India</a:t>
            </a:r>
          </a:p>
          <a:p>
            <a:r>
              <a:rPr lang="en-US" sz="2600" dirty="0"/>
              <a:t>Fairly even gender split</a:t>
            </a:r>
          </a:p>
          <a:p>
            <a:r>
              <a:rPr lang="en-US" sz="2600" dirty="0"/>
              <a:t>Tend to be younger</a:t>
            </a:r>
          </a:p>
          <a:p>
            <a:r>
              <a:rPr lang="en-US" sz="2600" dirty="0"/>
              <a:t>Fairly even married/single split</a:t>
            </a:r>
            <a:endParaRPr lang="en-US" sz="2200" dirty="0"/>
          </a:p>
          <a:p>
            <a:endParaRPr lang="en-US" sz="260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7ADD37-2A03-DB4A-9874-27A62A8D3752}"/>
              </a:ext>
            </a:extLst>
          </p:cNvPr>
          <p:cNvSpPr/>
          <p:nvPr/>
        </p:nvSpPr>
        <p:spPr>
          <a:xfrm>
            <a:off x="581192" y="6084740"/>
            <a:ext cx="876545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http://www.ipeirotis.com/wp-content/uploads/2017/12/wsdmf074-difallahA.pdf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2533CFB-CA9A-024E-98F6-AF7821F11D09}"/>
              </a:ext>
            </a:extLst>
          </p:cNvPr>
          <p:cNvSpPr/>
          <p:nvPr/>
        </p:nvSpPr>
        <p:spPr>
          <a:xfrm>
            <a:off x="581192" y="6453474"/>
            <a:ext cx="39067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http://demographics.mturk-tracker.com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5440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Creating a Batch Demo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0233924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Best Practices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Give a decent wage</a:t>
            </a:r>
          </a:p>
          <a:p>
            <a:pPr lvl="1"/>
            <a:r>
              <a:rPr lang="en-US" sz="2400" dirty="0"/>
              <a:t>Some researchers argue that you should pay what you would in a lab</a:t>
            </a:r>
          </a:p>
          <a:p>
            <a:r>
              <a:rPr lang="en-US" sz="2600" dirty="0"/>
              <a:t>Pay workers in a timely fashion</a:t>
            </a:r>
          </a:p>
          <a:p>
            <a:pPr lvl="1"/>
            <a:r>
              <a:rPr lang="en-US" sz="2400" dirty="0"/>
              <a:t>Auto-approval feature</a:t>
            </a:r>
          </a:p>
          <a:p>
            <a:pPr lvl="1"/>
            <a:r>
              <a:rPr lang="en-US" sz="2400" dirty="0"/>
              <a:t>Workers can see how long you take to pay on average</a:t>
            </a:r>
          </a:p>
          <a:p>
            <a:r>
              <a:rPr lang="en-US" sz="2600" dirty="0"/>
              <a:t>Be mindful that workers have communities</a:t>
            </a:r>
          </a:p>
          <a:p>
            <a:pPr lvl="1"/>
            <a:r>
              <a:rPr lang="en-US" sz="2400" dirty="0" err="1"/>
              <a:t>reddit.com</a:t>
            </a:r>
            <a:r>
              <a:rPr lang="en-US" sz="2400" dirty="0"/>
              <a:t>/r/</a:t>
            </a:r>
            <a:r>
              <a:rPr lang="en-US" sz="2400" dirty="0" err="1"/>
              <a:t>mturk</a:t>
            </a:r>
            <a:endParaRPr lang="en-US" sz="2400" dirty="0"/>
          </a:p>
          <a:p>
            <a:pPr lvl="1"/>
            <a:r>
              <a:rPr lang="en-US" sz="2400" dirty="0"/>
              <a:t>Don’t want to be a requester that people are speaking badly about</a:t>
            </a:r>
          </a:p>
          <a:p>
            <a:pPr lvl="1"/>
            <a:r>
              <a:rPr lang="en-US" sz="2400" dirty="0"/>
              <a:t>Also means that workers will quickly jump towards good opportunities</a:t>
            </a:r>
          </a:p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111974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Managing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Batch progress/results</a:t>
            </a:r>
          </a:p>
          <a:p>
            <a:r>
              <a:rPr lang="en-US" sz="2600" dirty="0"/>
              <a:t>Approve workers</a:t>
            </a:r>
          </a:p>
          <a:p>
            <a:pPr lvl="1"/>
            <a:r>
              <a:rPr lang="en-US" sz="2200" dirty="0"/>
              <a:t>Pay out reward (bonus is separate)</a:t>
            </a:r>
          </a:p>
          <a:p>
            <a:r>
              <a:rPr lang="en-US" sz="2400" dirty="0"/>
              <a:t>Update worker qualifications</a:t>
            </a:r>
          </a:p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1233934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What is It?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A593ACB-688A-5742-90CA-985F34F2F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098" y="1989499"/>
            <a:ext cx="9621803" cy="4750514"/>
          </a:xfrm>
        </p:spPr>
      </p:pic>
    </p:spTree>
    <p:extLst>
      <p:ext uri="{BB962C8B-B14F-4D97-AF65-F5344CB8AC3E}">
        <p14:creationId xmlns:p14="http://schemas.microsoft.com/office/powerpoint/2010/main" val="322665343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Managing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A96794-E9B1-954E-9EDE-926A1CAD0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3612" y="2030364"/>
            <a:ext cx="9684774" cy="4550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8315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Managing Results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99089D-9BE7-FB4E-84E7-689CDAB58B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96" y="2256379"/>
            <a:ext cx="11218606" cy="431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53284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Managing Workers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B65E44-A09B-2747-A99C-09926EC968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36" y="1901934"/>
            <a:ext cx="10896325" cy="4806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07417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Managing Workers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Might have to update worker qualifications between every batch</a:t>
            </a:r>
          </a:p>
          <a:p>
            <a:pPr lvl="1"/>
            <a:r>
              <a:rPr lang="en-US" sz="2200" dirty="0"/>
              <a:t>For example, if you don’t want people taking your survey twice</a:t>
            </a:r>
          </a:p>
          <a:p>
            <a:r>
              <a:rPr lang="en-US" sz="2600" dirty="0"/>
              <a:t>Paying out bonuses is done individually if done on the website</a:t>
            </a:r>
          </a:p>
          <a:p>
            <a:pPr lvl="1"/>
            <a:r>
              <a:rPr lang="en-US" sz="2200" dirty="0"/>
              <a:t>Use MTurk developer to pay out bonuses in bulk</a:t>
            </a:r>
          </a:p>
          <a:p>
            <a:endParaRPr lang="en-US" sz="2400" dirty="0"/>
          </a:p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62812999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Paying Bonuses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Recall that in Qualtrics we gave everyone a random ID</a:t>
            </a:r>
            <a:endParaRPr lang="en-US" sz="2200" dirty="0"/>
          </a:p>
          <a:p>
            <a:endParaRPr lang="en-US" sz="2400" dirty="0"/>
          </a:p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69C4A2-B571-8A49-9D8D-93ED07DCF4E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4197" y="2718503"/>
            <a:ext cx="7546256" cy="396251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197D281-9897-A841-A4F7-4E1447B3F340}"/>
              </a:ext>
            </a:extLst>
          </p:cNvPr>
          <p:cNvSpPr txBox="1"/>
          <p:nvPr/>
        </p:nvSpPr>
        <p:spPr>
          <a:xfrm>
            <a:off x="4454013" y="5648632"/>
            <a:ext cx="5073445" cy="575187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77167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Paying Bonuses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E035A3-B286-6C4A-8531-347F7B948E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275" y="2676524"/>
            <a:ext cx="5974703" cy="339647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19CD7A2-FD54-2D4A-803E-6BDF7D799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4672" y="2676524"/>
            <a:ext cx="5314083" cy="3396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767E7AC-F237-DF4A-88FF-121A31D2FD17}"/>
              </a:ext>
            </a:extLst>
          </p:cNvPr>
          <p:cNvSpPr txBox="1"/>
          <p:nvPr/>
        </p:nvSpPr>
        <p:spPr>
          <a:xfrm>
            <a:off x="581192" y="2151000"/>
            <a:ext cx="525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Qualtrics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D60795-1B86-214C-B85F-D8BF475C7C4A}"/>
              </a:ext>
            </a:extLst>
          </p:cNvPr>
          <p:cNvSpPr txBox="1"/>
          <p:nvPr/>
        </p:nvSpPr>
        <p:spPr>
          <a:xfrm>
            <a:off x="6095999" y="2175597"/>
            <a:ext cx="5257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MTurk</a:t>
            </a:r>
          </a:p>
        </p:txBody>
      </p:sp>
    </p:spTree>
    <p:extLst>
      <p:ext uri="{BB962C8B-B14F-4D97-AF65-F5344CB8AC3E}">
        <p14:creationId xmlns:p14="http://schemas.microsoft.com/office/powerpoint/2010/main" val="27496779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Paying Bonuses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Once you’ve downloaded both the Qualtrics results and MTurk results, have to link workers to their Random ID</a:t>
            </a:r>
          </a:p>
          <a:p>
            <a:pPr lvl="1"/>
            <a:r>
              <a:rPr lang="en-US" sz="2400" dirty="0"/>
              <a:t>Excel VLOOKUP or INDEX/MATCH</a:t>
            </a:r>
          </a:p>
          <a:p>
            <a:pPr lvl="1"/>
            <a:r>
              <a:rPr lang="en-US" sz="2400" dirty="0"/>
              <a:t>Stata merge</a:t>
            </a:r>
          </a:p>
          <a:p>
            <a:pPr lvl="1"/>
            <a:r>
              <a:rPr lang="en-US" sz="2400" dirty="0"/>
              <a:t>R merge or which( )</a:t>
            </a:r>
          </a:p>
        </p:txBody>
      </p:sp>
    </p:spTree>
    <p:extLst>
      <p:ext uri="{BB962C8B-B14F-4D97-AF65-F5344CB8AC3E}">
        <p14:creationId xmlns:p14="http://schemas.microsoft.com/office/powerpoint/2010/main" val="142244504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Developer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3" y="2151000"/>
            <a:ext cx="3790910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Use to avoid paying out bonuses individually</a:t>
            </a:r>
          </a:p>
          <a:p>
            <a:r>
              <a:rPr lang="en-US" sz="2600" dirty="0"/>
              <a:t>Requires Amazon Web Services (AWS) account</a:t>
            </a:r>
          </a:p>
          <a:p>
            <a:pPr lvl="1"/>
            <a:r>
              <a:rPr lang="en-US" sz="2200" dirty="0"/>
              <a:t>Free, easy to set up</a:t>
            </a:r>
          </a:p>
          <a:p>
            <a:r>
              <a:rPr lang="en-US" sz="2600" dirty="0"/>
              <a:t>Can use a variety of languages</a:t>
            </a:r>
          </a:p>
          <a:p>
            <a:pPr lvl="1"/>
            <a:r>
              <a:rPr lang="en-US" sz="2200" dirty="0"/>
              <a:t>I use the command line (Terminal)</a:t>
            </a:r>
          </a:p>
          <a:p>
            <a:endParaRPr lang="en-US" sz="2400" dirty="0"/>
          </a:p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5B300C3-7030-9E4F-A3F6-958C58A92E5F}"/>
              </a:ext>
            </a:extLst>
          </p:cNvPr>
          <p:cNvSpPr/>
          <p:nvPr/>
        </p:nvSpPr>
        <p:spPr>
          <a:xfrm>
            <a:off x="581192" y="6430297"/>
            <a:ext cx="37909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https://requester.mturk.com/developer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BDA9E89-DDCC-7247-8948-02F554FE89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818" y="2180496"/>
            <a:ext cx="7327215" cy="3158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35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Developer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Once you connect your AWS account, can do most things from Developer</a:t>
            </a:r>
          </a:p>
          <a:p>
            <a:pPr lvl="1"/>
            <a:r>
              <a:rPr lang="en-US" sz="2400" dirty="0"/>
              <a:t>Only really needed for paying bulk bonuses</a:t>
            </a:r>
          </a:p>
          <a:p>
            <a:pPr lvl="1"/>
            <a:r>
              <a:rPr lang="en-US" sz="2400" dirty="0"/>
              <a:t>Don’t need code to create a batch</a:t>
            </a:r>
          </a:p>
          <a:p>
            <a:pPr marL="0" indent="0">
              <a:buNone/>
            </a:pPr>
            <a:endParaRPr lang="en-US" sz="2400" dirty="0"/>
          </a:p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65414-7F84-524C-843A-6A5FCAB504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9875" y="4305396"/>
            <a:ext cx="74549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4777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Developer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FE7585-85BA-BA48-BA10-DBABBCF186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2180496"/>
            <a:ext cx="10856231" cy="43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569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- Vocabulary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FC5B-F049-FD43-90B3-E80B34CD9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515272"/>
          </a:xfrm>
        </p:spPr>
        <p:txBody>
          <a:bodyPr anchor="t">
            <a:normAutofit/>
          </a:bodyPr>
          <a:lstStyle/>
          <a:p>
            <a:r>
              <a:rPr lang="en-US" sz="2800" dirty="0"/>
              <a:t>Question</a:t>
            </a:r>
          </a:p>
          <a:p>
            <a:pPr lvl="1"/>
            <a:r>
              <a:rPr lang="en-US" sz="2600" dirty="0"/>
              <a:t>A single question: multiple-choice, text, description, etc.</a:t>
            </a:r>
          </a:p>
          <a:p>
            <a:r>
              <a:rPr lang="en-US" sz="2800" dirty="0"/>
              <a:t>Question Block or just “Block”</a:t>
            </a:r>
          </a:p>
          <a:p>
            <a:pPr lvl="1"/>
            <a:r>
              <a:rPr lang="en-US" sz="2600" dirty="0"/>
              <a:t>A group of questions that are presented/moved/copied as a unit</a:t>
            </a:r>
          </a:p>
          <a:p>
            <a:r>
              <a:rPr lang="en-US" sz="2800" dirty="0"/>
              <a:t>Survey Flow</a:t>
            </a:r>
          </a:p>
          <a:p>
            <a:pPr lvl="1"/>
            <a:r>
              <a:rPr lang="en-US" sz="2600" dirty="0"/>
              <a:t>Overall survey map</a:t>
            </a:r>
          </a:p>
          <a:p>
            <a:pPr lvl="1"/>
            <a:r>
              <a:rPr lang="en-US" sz="2600" dirty="0"/>
              <a:t>Main tool for structuring/organizing</a:t>
            </a:r>
          </a:p>
        </p:txBody>
      </p:sp>
    </p:spTree>
    <p:extLst>
      <p:ext uri="{BB962C8B-B14F-4D97-AF65-F5344CB8AC3E}">
        <p14:creationId xmlns:p14="http://schemas.microsoft.com/office/powerpoint/2010/main" val="134657330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MTurk – Questions?!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endParaRPr lang="en-US" sz="2600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8692799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Thank You!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D5595D-568F-D443-80E3-514FB59B68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4249801"/>
          </a:xfrm>
        </p:spPr>
        <p:txBody>
          <a:bodyPr anchor="t">
            <a:normAutofit/>
          </a:bodyPr>
          <a:lstStyle/>
          <a:p>
            <a:pPr lvl="1"/>
            <a:endParaRPr lang="en-US" sz="2200" dirty="0"/>
          </a:p>
          <a:p>
            <a:pPr marL="0" indent="0">
              <a:buNone/>
            </a:pPr>
            <a:r>
              <a:rPr lang="en-US" sz="2600" dirty="0"/>
              <a:t>Come to CELSS consulting hours!</a:t>
            </a:r>
          </a:p>
          <a:p>
            <a:pPr marL="0" indent="0">
              <a:buNone/>
            </a:pPr>
            <a:r>
              <a:rPr lang="en-US" sz="2600" dirty="0"/>
              <a:t>Fall 2019:</a:t>
            </a:r>
          </a:p>
          <a:p>
            <a:pPr marL="0" indent="0">
              <a:buNone/>
            </a:pPr>
            <a:r>
              <a:rPr lang="en-US" sz="2600" dirty="0"/>
              <a:t>IAB 505 (the lab)</a:t>
            </a:r>
          </a:p>
          <a:p>
            <a:pPr marL="0" indent="0">
              <a:buNone/>
            </a:pPr>
            <a:r>
              <a:rPr lang="en-US" sz="2600" dirty="0"/>
              <a:t>Mondays 6-8:30pm</a:t>
            </a:r>
          </a:p>
          <a:p>
            <a:pPr marL="0" indent="0">
              <a:buNone/>
            </a:pPr>
            <a:r>
              <a:rPr lang="en-US" sz="2600" dirty="0"/>
              <a:t>Thursdays 10am-12:30pm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FE70DA6C-FEF2-5B40-A6D1-332BB01F5148}"/>
              </a:ext>
            </a:extLst>
          </p:cNvPr>
          <p:cNvSpPr txBox="1">
            <a:spLocks/>
          </p:cNvSpPr>
          <p:nvPr/>
        </p:nvSpPr>
        <p:spPr>
          <a:xfrm>
            <a:off x="581192" y="2151000"/>
            <a:ext cx="11232266" cy="45300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400" dirty="0"/>
          </a:p>
          <a:p>
            <a:pPr marL="324000" lvl="1" indent="0">
              <a:buNone/>
            </a:pPr>
            <a:endParaRPr lang="en-US" sz="2400" dirty="0"/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359234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Question Types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1242F78-E35F-D742-ABB6-249F7FA14C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192" y="1991032"/>
            <a:ext cx="3740085" cy="4359305"/>
          </a:xfr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B4EA1F-6F42-1D41-9C06-C06D8BAF7DC4}"/>
              </a:ext>
            </a:extLst>
          </p:cNvPr>
          <p:cNvSpPr txBox="1">
            <a:spLocks/>
          </p:cNvSpPr>
          <p:nvPr/>
        </p:nvSpPr>
        <p:spPr>
          <a:xfrm>
            <a:off x="4321277" y="1976283"/>
            <a:ext cx="7523820" cy="427703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Basic Multiple Choice, Text Entry Questions</a:t>
            </a:r>
          </a:p>
          <a:p>
            <a:r>
              <a:rPr lang="en-US" sz="2600" dirty="0"/>
              <a:t>Sliders, matrices</a:t>
            </a:r>
          </a:p>
          <a:p>
            <a:pPr lvl="1"/>
            <a:r>
              <a:rPr lang="en-US" sz="2400" dirty="0"/>
              <a:t>All customizable</a:t>
            </a:r>
          </a:p>
          <a:p>
            <a:r>
              <a:rPr lang="en-US" sz="2600" dirty="0"/>
              <a:t>More advanced options</a:t>
            </a:r>
          </a:p>
          <a:p>
            <a:pPr lvl="1"/>
            <a:r>
              <a:rPr lang="en-US" sz="2400" dirty="0"/>
              <a:t>File Uploads</a:t>
            </a:r>
          </a:p>
          <a:p>
            <a:pPr lvl="1"/>
            <a:r>
              <a:rPr lang="en-US" sz="2400" dirty="0"/>
              <a:t>Captchas</a:t>
            </a:r>
          </a:p>
          <a:p>
            <a:pPr lvl="1"/>
            <a:r>
              <a:rPr lang="en-US" sz="2400" dirty="0"/>
              <a:t>Highlighting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603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Questions Demo</a:t>
            </a:r>
          </a:p>
        </p:txBody>
      </p:sp>
    </p:spTree>
    <p:extLst>
      <p:ext uri="{BB962C8B-B14F-4D97-AF65-F5344CB8AC3E}">
        <p14:creationId xmlns:p14="http://schemas.microsoft.com/office/powerpoint/2010/main" val="1360342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915721-91E8-2D48-AB0A-D242A886C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cap="none" dirty="0"/>
              <a:t>Qualtrics – Basic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5BFC5B-F049-FD43-90B3-E80B34CD96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1980" y="2180496"/>
            <a:ext cx="4595492" cy="4087569"/>
          </a:xfrm>
        </p:spPr>
        <p:txBody>
          <a:bodyPr anchor="t">
            <a:normAutofit/>
          </a:bodyPr>
          <a:lstStyle/>
          <a:p>
            <a:r>
              <a:rPr lang="en-US" sz="2600" dirty="0"/>
              <a:t>Question Blocks</a:t>
            </a:r>
          </a:p>
          <a:p>
            <a:pPr lvl="1"/>
            <a:r>
              <a:rPr lang="en-US" sz="2400" dirty="0"/>
              <a:t>A set of questions that are moved as a single unit</a:t>
            </a:r>
          </a:p>
          <a:p>
            <a:pPr lvl="1"/>
            <a:r>
              <a:rPr lang="en-US" sz="2400" dirty="0"/>
              <a:t>Add features like timing to an entire block</a:t>
            </a:r>
          </a:p>
          <a:p>
            <a:pPr lvl="1"/>
            <a:r>
              <a:rPr lang="en-US" sz="2400" dirty="0"/>
              <a:t>Good for moving around questions and duplicating entire blocks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5FCD58-E4BC-734B-A5A5-08C1CE6B1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239" y="2180496"/>
            <a:ext cx="7184713" cy="3615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5424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1A3260"/>
      </a:accent1>
      <a:accent2>
        <a:srgbClr val="4590B8"/>
      </a:accent2>
      <a:accent3>
        <a:srgbClr val="45CBE8"/>
      </a:accent3>
      <a:accent4>
        <a:srgbClr val="969FA7"/>
      </a:accent4>
      <a:accent5>
        <a:srgbClr val="A2C777"/>
      </a:accent5>
      <a:accent6>
        <a:srgbClr val="42955F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66F1C100-1D2B-4BEA-AD01-C4F230B3B96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{79439E4E-2C58-D84A-B9F9-5CC7466BB0BF}tf10001123</Template>
  <TotalTime>6206</TotalTime>
  <Words>1641</Words>
  <Application>Microsoft Macintosh PowerPoint</Application>
  <PresentationFormat>Widescreen</PresentationFormat>
  <Paragraphs>245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Gill Sans MT</vt:lpstr>
      <vt:lpstr>Wingdings 2</vt:lpstr>
      <vt:lpstr>Dividend</vt:lpstr>
      <vt:lpstr>Experiments With  Qualtrics And Amazon Mechanical Turk</vt:lpstr>
      <vt:lpstr>Today’s Goals</vt:lpstr>
      <vt:lpstr>Qualtrics – What is It?</vt:lpstr>
      <vt:lpstr>Qualtrics – What is It?</vt:lpstr>
      <vt:lpstr>Qualtrics – What is It?</vt:lpstr>
      <vt:lpstr>Qualtrics - Vocabulary</vt:lpstr>
      <vt:lpstr>Qualtrics – Question Types</vt:lpstr>
      <vt:lpstr>Qualtrics – Questions Demo</vt:lpstr>
      <vt:lpstr>Qualtrics – Basic Structure</vt:lpstr>
      <vt:lpstr>Qualtrics – Survey Flow</vt:lpstr>
      <vt:lpstr>Qualtrics – Survey Flow</vt:lpstr>
      <vt:lpstr>Qualtrics – Survey Flow (Screening)</vt:lpstr>
      <vt:lpstr>Qualtrics – Survey Flow (Screening)</vt:lpstr>
      <vt:lpstr>Qualtrics – Survey Flow (cont.)</vt:lpstr>
      <vt:lpstr>Qualtrics – Survey Flow Demo</vt:lpstr>
      <vt:lpstr>Qualtrics – Embedded Data</vt:lpstr>
      <vt:lpstr>Qualtrics – Embedded Data</vt:lpstr>
      <vt:lpstr>Qualtrics – Embedded Data/Piped Text</vt:lpstr>
      <vt:lpstr>Qualtrics – Web Elements</vt:lpstr>
      <vt:lpstr>Qualtrics – JavaScript</vt:lpstr>
      <vt:lpstr>Qualtrics – JavaScript</vt:lpstr>
      <vt:lpstr>Qualtrics – Getting Your Data</vt:lpstr>
      <vt:lpstr>Qualtrics – Getting Your Data</vt:lpstr>
      <vt:lpstr>Qualtrics – Getting Your Data</vt:lpstr>
      <vt:lpstr>Qualtrics – Getting Your Data</vt:lpstr>
      <vt:lpstr>Qualtrics – Getting Your Data</vt:lpstr>
      <vt:lpstr>Qualtrics – Getting Your Data Demo</vt:lpstr>
      <vt:lpstr>Qualtrics – Design</vt:lpstr>
      <vt:lpstr>Qualtrics – Design</vt:lpstr>
      <vt:lpstr>Qualtrics – Questions?!</vt:lpstr>
      <vt:lpstr>Amazon Mechanical Turk</vt:lpstr>
      <vt:lpstr>Amazon Mechanical Turk – What is It?</vt:lpstr>
      <vt:lpstr>Amazon Mechanical Turk – What is It?</vt:lpstr>
      <vt:lpstr>MTurk – Vocabulary</vt:lpstr>
      <vt:lpstr>MTurk – Low Wages, High Fees</vt:lpstr>
      <vt:lpstr>MTurk – Worker View</vt:lpstr>
      <vt:lpstr>MTurk – Example HIT</vt:lpstr>
      <vt:lpstr>MTurk – Worker View</vt:lpstr>
      <vt:lpstr>MTurk – Creating a Batch</vt:lpstr>
      <vt:lpstr>MTurk – Creating a Batch</vt:lpstr>
      <vt:lpstr>MTurk – Creating a Batch</vt:lpstr>
      <vt:lpstr>MTurk – Creating a Batch</vt:lpstr>
      <vt:lpstr>MTurk – Who Takes My Survey?</vt:lpstr>
      <vt:lpstr>MTurk – Who Takes My Survey?</vt:lpstr>
      <vt:lpstr>MTurk – Who Takes My Survey?</vt:lpstr>
      <vt:lpstr>MTurk – Demographics</vt:lpstr>
      <vt:lpstr>MTurk – Creating a Batch Demo</vt:lpstr>
      <vt:lpstr>MTurk – Best Practices</vt:lpstr>
      <vt:lpstr>MTurk – Managing Results</vt:lpstr>
      <vt:lpstr>MTurk – Managing Results</vt:lpstr>
      <vt:lpstr>MTurk – Managing Results</vt:lpstr>
      <vt:lpstr>MTurk – Managing Workers</vt:lpstr>
      <vt:lpstr>MTurk – Managing Workers</vt:lpstr>
      <vt:lpstr>MTurk – Paying Bonuses</vt:lpstr>
      <vt:lpstr>MTurk – Paying Bonuses</vt:lpstr>
      <vt:lpstr>MTurk – Paying Bonuses</vt:lpstr>
      <vt:lpstr>MTurk – Developer</vt:lpstr>
      <vt:lpstr>MTurk – Developer</vt:lpstr>
      <vt:lpstr>MTurk – Developer</vt:lpstr>
      <vt:lpstr>MTurk – Questions?!</vt:lpstr>
      <vt:lpstr>Thank You!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 Goldman</dc:creator>
  <cp:lastModifiedBy>Leo Goldman</cp:lastModifiedBy>
  <cp:revision>119</cp:revision>
  <dcterms:created xsi:type="dcterms:W3CDTF">2019-11-11T02:59:43Z</dcterms:created>
  <dcterms:modified xsi:type="dcterms:W3CDTF">2019-11-18T22:04:58Z</dcterms:modified>
</cp:coreProperties>
</file>